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337" r:id="rId4"/>
    <p:sldId id="346" r:id="rId5"/>
    <p:sldId id="350" r:id="rId6"/>
    <p:sldId id="349" r:id="rId7"/>
    <p:sldId id="351" r:id="rId8"/>
    <p:sldId id="371" r:id="rId9"/>
    <p:sldId id="372" r:id="rId10"/>
    <p:sldId id="374" r:id="rId11"/>
    <p:sldId id="369" r:id="rId12"/>
    <p:sldId id="370" r:id="rId13"/>
    <p:sldId id="353" r:id="rId14"/>
    <p:sldId id="340" r:id="rId15"/>
    <p:sldId id="341" r:id="rId16"/>
    <p:sldId id="343" r:id="rId17"/>
    <p:sldId id="342" r:id="rId18"/>
    <p:sldId id="344" r:id="rId19"/>
    <p:sldId id="345" r:id="rId20"/>
    <p:sldId id="347" r:id="rId21"/>
    <p:sldId id="373" r:id="rId22"/>
    <p:sldId id="377" r:id="rId23"/>
    <p:sldId id="375" r:id="rId24"/>
    <p:sldId id="3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24"/>
    <p:restoredTop sz="94021"/>
  </p:normalViewPr>
  <p:slideViewPr>
    <p:cSldViewPr snapToGrid="0" snapToObjects="1">
      <p:cViewPr>
        <p:scale>
          <a:sx n="90" d="100"/>
          <a:sy n="90" d="100"/>
        </p:scale>
        <p:origin x="31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4664A-E94C-1E48-87DE-6B2D861CC4E3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26928-AF02-014C-A64D-747878E9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90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6928-AF02-014C-A64D-747878E948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8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5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4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3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3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5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7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27B2-3269-4E45-84E0-3A554EA5F6E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r>
              <a:rPr lang="en-US" dirty="0" err="1" smtClean="0"/>
              <a:t>Bioinformatics.core@ucdavis.edu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7A8BD-42EC-854E-AF4A-0719632645B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pport.10xgenomics.com/single-cell/software/pipelines/latest/using/bcl2fastq-direc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92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Will 10x technology make us rethink genome </a:t>
            </a:r>
            <a:r>
              <a:rPr lang="en-US" dirty="0" smtClean="0"/>
              <a:t>assemblies?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3454459"/>
            <a:ext cx="5765800" cy="31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Smaller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smaller genomes, assuming that the same DNA mass was loaded and that the library was sequenced to the same </a:t>
            </a:r>
            <a:r>
              <a:rPr lang="en-US" dirty="0" err="1"/>
              <a:t>read­depth</a:t>
            </a:r>
            <a:r>
              <a:rPr lang="en-US" dirty="0"/>
              <a:t>, the number of </a:t>
            </a:r>
            <a:r>
              <a:rPr lang="en-US" dirty="0" err="1"/>
              <a:t>Linked­Reads</a:t>
            </a:r>
            <a:r>
              <a:rPr lang="en-US" dirty="0"/>
              <a:t> (read pairs) per molecule would drop proportionally, which would reduce the power of the data type. For example, for a genome whose size is 1/10th the size of the human genome (320 Mb), the mean number of </a:t>
            </a:r>
            <a:r>
              <a:rPr lang="en-US" dirty="0" err="1"/>
              <a:t>Linked­Reads</a:t>
            </a:r>
            <a:r>
              <a:rPr lang="en-US" dirty="0"/>
              <a:t> per molecule would be about 6, and the distance between </a:t>
            </a:r>
            <a:r>
              <a:rPr lang="en-US" dirty="0" err="1"/>
              <a:t>Linked­Reads</a:t>
            </a:r>
            <a:r>
              <a:rPr lang="en-US" dirty="0"/>
              <a:t> would be about 8 kb, making it hard to anchor barcodes to short initial </a:t>
            </a:r>
            <a:r>
              <a:rPr lang="en-US" dirty="0" err="1"/>
              <a:t>contigs</a:t>
            </a:r>
            <a:r>
              <a:rPr lang="en-US" dirty="0"/>
              <a:t>. Modifications to workflow, such as loading less DNA and/or increasing coverage would be potential solutions for smaller genomes, but are not described here.</a:t>
            </a:r>
          </a:p>
        </p:txBody>
      </p:sp>
    </p:spTree>
    <p:extLst>
      <p:ext uri="{BB962C8B-B14F-4D97-AF65-F5344CB8AC3E}">
        <p14:creationId xmlns:p14="http://schemas.microsoft.com/office/powerpoint/2010/main" val="116677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</a:t>
            </a:r>
            <a:r>
              <a:rPr lang="en-US" dirty="0" err="1" smtClean="0"/>
              <a:t>Mapability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857"/>
            <a:ext cx="10515600" cy="4332874"/>
          </a:xfrm>
        </p:spPr>
      </p:pic>
    </p:spTree>
    <p:extLst>
      <p:ext uri="{BB962C8B-B14F-4D97-AF65-F5344CB8AC3E}">
        <p14:creationId xmlns:p14="http://schemas.microsoft.com/office/powerpoint/2010/main" val="2751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Reads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34" y="1525586"/>
            <a:ext cx="8812731" cy="4998435"/>
          </a:xfrm>
        </p:spPr>
      </p:pic>
    </p:spTree>
    <p:extLst>
      <p:ext uri="{BB962C8B-B14F-4D97-AF65-F5344CB8AC3E}">
        <p14:creationId xmlns:p14="http://schemas.microsoft.com/office/powerpoint/2010/main" val="17148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– linked genes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57" y="1419225"/>
            <a:ext cx="7247143" cy="5032375"/>
          </a:xfrm>
        </p:spPr>
      </p:pic>
      <p:sp>
        <p:nvSpPr>
          <p:cNvPr id="5" name="TextBox 4"/>
          <p:cNvSpPr txBox="1"/>
          <p:nvPr/>
        </p:nvSpPr>
        <p:spPr>
          <a:xfrm>
            <a:off x="1350860" y="2919749"/>
            <a:ext cx="224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Enrich </a:t>
            </a:r>
            <a:r>
              <a:rPr lang="en-US" dirty="0"/>
              <a:t>r</a:t>
            </a:r>
            <a:r>
              <a:rPr lang="en-US" dirty="0" smtClean="0"/>
              <a:t>eads of interest instead of random selection</a:t>
            </a:r>
          </a:p>
          <a:p>
            <a:endParaRPr lang="en-US" dirty="0"/>
          </a:p>
          <a:p>
            <a:r>
              <a:rPr lang="en-US" dirty="0" smtClean="0"/>
              <a:t>Depending on size of capture, can pool more samples/lane</a:t>
            </a:r>
          </a:p>
        </p:txBody>
      </p:sp>
    </p:spTree>
    <p:extLst>
      <p:ext uri="{BB962C8B-B14F-4D97-AF65-F5344CB8AC3E}">
        <p14:creationId xmlns:p14="http://schemas.microsoft.com/office/powerpoint/2010/main" val="928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novo assemblies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Requirements - Supernova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Genome size</a:t>
            </a:r>
            <a:r>
              <a:rPr lang="en-US" dirty="0"/>
              <a:t>: Supernova has been tested on genomes in the size range 1.0-3.2 Gb.</a:t>
            </a:r>
          </a:p>
          <a:p>
            <a:r>
              <a:rPr lang="en-US" b="1" dirty="0"/>
              <a:t>Other genome characteristics</a:t>
            </a:r>
            <a:r>
              <a:rPr lang="en-US" dirty="0"/>
              <a:t>: Supernova has not been tested on genomes having repeat content far greater than human, nor on genomes having extreme GC content</a:t>
            </a:r>
            <a:r>
              <a:rPr lang="en-US" dirty="0" smtClean="0"/>
              <a:t>.</a:t>
            </a:r>
          </a:p>
          <a:p>
            <a:r>
              <a:rPr lang="en-US" b="1" dirty="0" err="1"/>
              <a:t>Clonality</a:t>
            </a:r>
            <a:r>
              <a:rPr lang="en-US" dirty="0"/>
              <a:t>: </a:t>
            </a:r>
            <a:r>
              <a:rPr lang="en-US" dirty="0" smtClean="0"/>
              <a:t>strongly </a:t>
            </a:r>
            <a:r>
              <a:rPr lang="en-US" dirty="0"/>
              <a:t>recommend that DNA be obtained from an </a:t>
            </a:r>
            <a:r>
              <a:rPr lang="en-US" dirty="0" smtClean="0"/>
              <a:t>indiv</a:t>
            </a:r>
            <a:r>
              <a:rPr lang="en-US" dirty="0"/>
              <a:t>idual organism or clonal population</a:t>
            </a:r>
            <a:r>
              <a:rPr lang="en-US" dirty="0" smtClean="0"/>
              <a:t>.</a:t>
            </a:r>
          </a:p>
          <a:p>
            <a:r>
              <a:rPr lang="en-US" b="1" dirty="0"/>
              <a:t>DNA size</a:t>
            </a:r>
            <a:r>
              <a:rPr lang="en-US" dirty="0"/>
              <a:t>: R</a:t>
            </a:r>
            <a:r>
              <a:rPr lang="en-US" dirty="0" smtClean="0"/>
              <a:t>ecommend </a:t>
            </a:r>
            <a:r>
              <a:rPr lang="en-US" dirty="0"/>
              <a:t>that this value be at least 50 kb, and preferably 100 </a:t>
            </a:r>
            <a:r>
              <a:rPr lang="en-US" dirty="0" smtClean="0"/>
              <a:t>kb. </a:t>
            </a:r>
            <a:r>
              <a:rPr lang="en-US" dirty="0"/>
              <a:t>DNA length is highly correlated with several assembly statistics, including </a:t>
            </a:r>
            <a:r>
              <a:rPr lang="en-US" dirty="0" err="1"/>
              <a:t>contig</a:t>
            </a:r>
            <a:r>
              <a:rPr lang="en-US" dirty="0"/>
              <a:t> length, phase block length and scaffold length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- Supernova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657953"/>
              </p:ext>
            </p:extLst>
          </p:nvPr>
        </p:nvGraphicFramePr>
        <p:xfrm>
          <a:off x="1114645" y="1387433"/>
          <a:ext cx="10515600" cy="3895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120"/>
                <a:gridCol w="1621258"/>
                <a:gridCol w="6379535"/>
                <a:gridCol w="997687"/>
              </a:tblGrid>
              <a:tr h="310428"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Configuration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Lanes</a:t>
                      </a:r>
                      <a:endParaRPr lang="en-US" dirty="0"/>
                    </a:p>
                  </a:txBody>
                  <a:tcPr/>
                </a:tc>
              </a:tr>
              <a:tr h="388036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dirty="0" smtClean="0"/>
                        <a:t> 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Excellent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6984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baseline="0" dirty="0" smtClean="0"/>
                        <a:t> 2500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Rapid run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Excellent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</a:tr>
              <a:tr h="6984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dirty="0" smtClean="0"/>
                        <a:t> 2500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High Output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tested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6984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dirty="0" smtClean="0"/>
                        <a:t> 4000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Useable,</a:t>
                      </a:r>
                      <a:r>
                        <a:rPr lang="en-US" sz="2400" baseline="0" dirty="0" smtClean="0"/>
                        <a:t> but observed </a:t>
                      </a:r>
                      <a:r>
                        <a:rPr lang="en-US" sz="2400" baseline="0" dirty="0" err="1" smtClean="0"/>
                        <a:t>contig</a:t>
                      </a:r>
                      <a:r>
                        <a:rPr lang="en-US" sz="2400" baseline="0" dirty="0" smtClean="0"/>
                        <a:t> length half as long as those from </a:t>
                      </a:r>
                      <a:r>
                        <a:rPr lang="en-US" sz="2400" baseline="0" dirty="0" err="1" smtClean="0"/>
                        <a:t>HiSeq</a:t>
                      </a:r>
                      <a:r>
                        <a:rPr lang="en-US" sz="2400" baseline="0" dirty="0" smtClean="0"/>
                        <a:t> 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60336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Miseq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tested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114645" y="5229818"/>
            <a:ext cx="104323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Open Sans" charset="0"/>
              </a:rPr>
              <a:t>Read length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: Supernova requires as input 2x150 base reads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.</a:t>
            </a:r>
            <a:endParaRPr lang="en-US" sz="2400" dirty="0">
              <a:solidFill>
                <a:srgbClr val="333333"/>
              </a:solidFill>
              <a:latin typeface="Open Sans" charset="0"/>
            </a:endParaRPr>
          </a:p>
          <a:p>
            <a:pPr>
              <a:buFont typeface="Arial" charset="0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Open Sans" charset="0"/>
              </a:rPr>
              <a:t>Sequencing depth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: 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Recommends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sequencing to depth between 38x and 56x. 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For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highly polymorphic organisms, we recommend 56x. Coverage higher than 56x may not improve results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. Sequence twice as much as mapping application</a:t>
            </a:r>
            <a:endParaRPr lang="en-US" sz="2400" b="0" i="0" dirty="0">
              <a:solidFill>
                <a:srgbClr val="333333"/>
              </a:solidFill>
              <a:effectLst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2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 - Supernova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48124"/>
          </a:xfrm>
        </p:spPr>
        <p:txBody>
          <a:bodyPr>
            <a:normAutofit/>
          </a:bodyPr>
          <a:lstStyle/>
          <a:p>
            <a:r>
              <a:rPr lang="en-US" dirty="0"/>
              <a:t>16-core (or greater) Intel or AMD processor</a:t>
            </a:r>
          </a:p>
          <a:p>
            <a:r>
              <a:rPr lang="en-US" b="1" dirty="0"/>
              <a:t>384 GB RAM</a:t>
            </a:r>
            <a:endParaRPr lang="en-US" dirty="0"/>
          </a:p>
          <a:p>
            <a:r>
              <a:rPr lang="en-US" dirty="0" smtClean="0"/>
              <a:t>2 </a:t>
            </a:r>
            <a:r>
              <a:rPr lang="en-US" dirty="0"/>
              <a:t>TB free disk space</a:t>
            </a:r>
          </a:p>
          <a:p>
            <a:r>
              <a:rPr lang="en-US" dirty="0"/>
              <a:t>64-bit CentOS/</a:t>
            </a:r>
            <a:r>
              <a:rPr lang="en-US" dirty="0" err="1"/>
              <a:t>RedHat</a:t>
            </a:r>
            <a:r>
              <a:rPr lang="en-US" dirty="0"/>
              <a:t> 5.2+ or Ubuntu 8+</a:t>
            </a:r>
          </a:p>
          <a:p>
            <a:r>
              <a:rPr lang="en-US" dirty="0" smtClean="0"/>
              <a:t>Bcl2fastq 2.17</a:t>
            </a:r>
          </a:p>
          <a:p>
            <a:r>
              <a:rPr lang="en-US" dirty="0" smtClean="0"/>
              <a:t>No </a:t>
            </a:r>
            <a:r>
              <a:rPr lang="en-US" dirty="0"/>
              <a:t>other large processes running on the </a:t>
            </a:r>
            <a:r>
              <a:rPr lang="en-US" dirty="0" smtClean="0"/>
              <a:t>system **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9461" y="5337546"/>
            <a:ext cx="10354339" cy="95410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Supernova should be run with at most 1.2 billion </a:t>
            </a:r>
            <a:r>
              <a:rPr lang="en-US" sz="2800" dirty="0" smtClean="0"/>
              <a:t>reads (single reads),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dirty="0"/>
              <a:t>at 38-56x coverage of the </a:t>
            </a:r>
            <a:r>
              <a:rPr lang="en-US" sz="2800" dirty="0" smtClean="0"/>
              <a:t>genome.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7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17" y="159489"/>
            <a:ext cx="8931348" cy="6698511"/>
          </a:xfrm>
        </p:spPr>
      </p:pic>
    </p:spTree>
    <p:extLst>
      <p:ext uri="{BB962C8B-B14F-4D97-AF65-F5344CB8AC3E}">
        <p14:creationId xmlns:p14="http://schemas.microsoft.com/office/powerpoint/2010/main" val="15478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Stats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6346"/>
              </p:ext>
            </p:extLst>
          </p:nvPr>
        </p:nvGraphicFramePr>
        <p:xfrm>
          <a:off x="1531091" y="1485210"/>
          <a:ext cx="982270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01"/>
                <a:gridCol w="1295035"/>
                <a:gridCol w="1637118"/>
                <a:gridCol w="1637118"/>
                <a:gridCol w="1637118"/>
                <a:gridCol w="16371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(Gb)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DNA size(Kb)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N50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contig</a:t>
                      </a:r>
                      <a:r>
                        <a:rPr lang="en-US" baseline="0" dirty="0" smtClean="0"/>
                        <a:t>(Kb)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N50 scaffold(Mb)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N50 phase block (Mb)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NA12878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NA24385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HGP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Yoruban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126.9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Komodo dragon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Spotted owl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Hummingbird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Monk seal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pepper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10x is currently used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b="1" dirty="0" smtClean="0"/>
              <a:t>Genome </a:t>
            </a:r>
            <a:r>
              <a:rPr lang="en-US" dirty="0" smtClean="0"/>
              <a:t>–– Genome Resequencing</a:t>
            </a:r>
          </a:p>
          <a:p>
            <a:pPr lvl="1"/>
            <a:r>
              <a:rPr lang="en-US" dirty="0" smtClean="0"/>
              <a:t>Call </a:t>
            </a:r>
            <a:r>
              <a:rPr lang="en-US" dirty="0"/>
              <a:t>the full spectrum of </a:t>
            </a:r>
            <a:r>
              <a:rPr lang="en-US" dirty="0" smtClean="0"/>
              <a:t>variants (particularly long INDELS/CNV and structural variants) </a:t>
            </a:r>
            <a:r>
              <a:rPr lang="en-US" dirty="0"/>
              <a:t>and unlock previously inaccessible regions from </a:t>
            </a:r>
            <a:r>
              <a:rPr lang="en-US" b="1" i="1" dirty="0"/>
              <a:t>a single library at equivalent coverage </a:t>
            </a:r>
            <a:r>
              <a:rPr lang="en-US" b="1" i="1" dirty="0" smtClean="0"/>
              <a:t>as standard genome resequencing projects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     Exome </a:t>
            </a:r>
            <a:r>
              <a:rPr lang="en-US" dirty="0"/>
              <a:t>– </a:t>
            </a:r>
            <a:r>
              <a:rPr lang="en-US" dirty="0" err="1" smtClean="0"/>
              <a:t>Subselect</a:t>
            </a:r>
            <a:r>
              <a:rPr lang="en-US" dirty="0" smtClean="0"/>
              <a:t> reads using capture techniques (Agilent)</a:t>
            </a:r>
          </a:p>
          <a:p>
            <a:pPr lvl="1"/>
            <a:r>
              <a:rPr lang="en-US" dirty="0" smtClean="0"/>
              <a:t>Enable </a:t>
            </a:r>
            <a:r>
              <a:rPr lang="en-US" dirty="0"/>
              <a:t>phasing of </a:t>
            </a:r>
            <a:r>
              <a:rPr lang="en-US" dirty="0" smtClean="0"/>
              <a:t>genes </a:t>
            </a:r>
            <a:r>
              <a:rPr lang="en-US" dirty="0"/>
              <a:t>and detection of structural and </a:t>
            </a:r>
            <a:r>
              <a:rPr lang="en-US" dirty="0" smtClean="0"/>
              <a:t>copy number </a:t>
            </a:r>
            <a:r>
              <a:rPr lang="en-US" dirty="0"/>
              <a:t>variation </a:t>
            </a:r>
          </a:p>
          <a:p>
            <a:pPr lvl="1"/>
            <a:r>
              <a:rPr lang="en-US" dirty="0" smtClean="0"/>
              <a:t>Agilent </a:t>
            </a:r>
            <a:r>
              <a:rPr lang="en-US" dirty="0" err="1" smtClean="0"/>
              <a:t>SureSelect</a:t>
            </a:r>
            <a:r>
              <a:rPr lang="en-US" dirty="0" smtClean="0"/>
              <a:t> </a:t>
            </a:r>
            <a:r>
              <a:rPr lang="en-US" dirty="0"/>
              <a:t>baits </a:t>
            </a:r>
            <a:r>
              <a:rPr lang="en-US" dirty="0" smtClean="0"/>
              <a:t>improve </a:t>
            </a:r>
            <a:r>
              <a:rPr lang="en-US" dirty="0"/>
              <a:t>gene phasing by closing gaps, and recovering hard-to-map loci in the genome </a:t>
            </a:r>
            <a:r>
              <a:rPr lang="en-US" dirty="0" smtClean="0"/>
              <a:t>(future kits to include previously failed regions)</a:t>
            </a:r>
            <a:endParaRPr lang="en-US" dirty="0"/>
          </a:p>
          <a:p>
            <a:r>
              <a:rPr lang="en-US" b="1" dirty="0" smtClean="0"/>
              <a:t>Assembly – de Novo genome assembly</a:t>
            </a:r>
            <a:endParaRPr lang="en-US" b="1" dirty="0"/>
          </a:p>
          <a:p>
            <a:r>
              <a:rPr lang="en-US" b="1" dirty="0" smtClean="0"/>
              <a:t>Single </a:t>
            </a:r>
            <a:r>
              <a:rPr lang="en-US" b="1" dirty="0"/>
              <a:t>Cell 3</a:t>
            </a:r>
            <a:r>
              <a:rPr lang="en-US" b="1" dirty="0" smtClean="0"/>
              <a:t>’ RNAseq</a:t>
            </a:r>
          </a:p>
          <a:p>
            <a:pPr lvl="1"/>
            <a:r>
              <a:rPr lang="en-US" dirty="0" smtClean="0"/>
              <a:t>High-throughput </a:t>
            </a:r>
            <a:r>
              <a:rPr lang="en-US" dirty="0"/>
              <a:t>single cell RNA </a:t>
            </a:r>
            <a:r>
              <a:rPr lang="en-US" dirty="0" smtClean="0"/>
              <a:t>sequencing</a:t>
            </a:r>
            <a:endParaRPr lang="en-US" dirty="0"/>
          </a:p>
          <a:p>
            <a:pPr lvl="1"/>
            <a:r>
              <a:rPr lang="en-US" dirty="0" smtClean="0"/>
              <a:t>Scalable </a:t>
            </a:r>
            <a:r>
              <a:rPr lang="en-US" dirty="0"/>
              <a:t>transcriptional profiling of 1,000s to 10,000s of individual cells </a:t>
            </a:r>
          </a:p>
        </p:txBody>
      </p:sp>
    </p:spTree>
    <p:extLst>
      <p:ext uri="{BB962C8B-B14F-4D97-AF65-F5344CB8AC3E}">
        <p14:creationId xmlns:p14="http://schemas.microsoft.com/office/powerpoint/2010/main" val="4371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Quality - Pac Bio vs 10x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Qualitatively</a:t>
            </a:r>
          </a:p>
          <a:p>
            <a:pPr lvl="1"/>
            <a:r>
              <a:rPr lang="en-US" dirty="0" smtClean="0"/>
              <a:t>Pac Bio will produce &gt;&gt; N50 </a:t>
            </a:r>
            <a:r>
              <a:rPr lang="en-US" dirty="0" err="1" smtClean="0"/>
              <a:t>contig</a:t>
            </a:r>
            <a:r>
              <a:rPr lang="en-US" dirty="0" smtClean="0"/>
              <a:t> lengths (contiguous sequence) on the order of 10 – 50x larger </a:t>
            </a:r>
            <a:r>
              <a:rPr lang="en-US" dirty="0" err="1" smtClean="0"/>
              <a:t>contig</a:t>
            </a:r>
            <a:r>
              <a:rPr lang="en-US" dirty="0" smtClean="0"/>
              <a:t> N50</a:t>
            </a:r>
          </a:p>
          <a:p>
            <a:pPr lvl="1"/>
            <a:r>
              <a:rPr lang="en-US" dirty="0" smtClean="0"/>
              <a:t>10x will will produce &gt;&gt; N50 scaffold length (ordered and arranged </a:t>
            </a:r>
            <a:r>
              <a:rPr lang="en-US" dirty="0" err="1" smtClean="0"/>
              <a:t>contigs</a:t>
            </a:r>
            <a:r>
              <a:rPr lang="en-US" dirty="0" smtClean="0"/>
              <a:t> with gaps) on the order of 2-5x larger scaffold N50</a:t>
            </a:r>
            <a:endParaRPr lang="en-US" dirty="0"/>
          </a:p>
          <a:p>
            <a:r>
              <a:rPr lang="en-US" dirty="0" smtClean="0"/>
              <a:t>Costs</a:t>
            </a:r>
          </a:p>
          <a:p>
            <a:pPr lvl="1"/>
            <a:r>
              <a:rPr lang="en-US" dirty="0" smtClean="0"/>
              <a:t>Human Genome sequenced at ~60x coverage</a:t>
            </a:r>
          </a:p>
          <a:p>
            <a:pPr marL="914400" lvl="2" indent="0">
              <a:buNone/>
            </a:pPr>
            <a:r>
              <a:rPr lang="en-US" dirty="0" smtClean="0"/>
              <a:t>(recommended depth for both Pac Bio and 10x)</a:t>
            </a:r>
          </a:p>
          <a:p>
            <a:pPr lvl="2"/>
            <a:r>
              <a:rPr lang="en-US" dirty="0" smtClean="0"/>
              <a:t>$70,000 Pac bio</a:t>
            </a:r>
          </a:p>
          <a:p>
            <a:pPr lvl="2"/>
            <a:r>
              <a:rPr lang="en-US" dirty="0" smtClean="0"/>
              <a:t>$8,500 (4 lanes, </a:t>
            </a:r>
            <a:r>
              <a:rPr lang="en-US" dirty="0" err="1" smtClean="0"/>
              <a:t>HiSeq</a:t>
            </a:r>
            <a:r>
              <a:rPr lang="en-US" dirty="0" smtClean="0"/>
              <a:t> 2500 2x150, rapid mode) [~$5000 on the X platform]</a:t>
            </a:r>
          </a:p>
          <a:p>
            <a:r>
              <a:rPr lang="en-US" dirty="0" smtClean="0"/>
              <a:t>Input DNA</a:t>
            </a:r>
          </a:p>
          <a:p>
            <a:pPr lvl="1"/>
            <a:r>
              <a:rPr lang="en-US" dirty="0" smtClean="0"/>
              <a:t>10x requires ~ 1ng input DNA relative to ~10ug of input DNA for Pac </a:t>
            </a:r>
            <a:r>
              <a:rPr lang="en-US" dirty="0" smtClean="0"/>
              <a:t>Bio</a:t>
            </a:r>
          </a:p>
          <a:p>
            <a:r>
              <a:rPr lang="en-US" dirty="0" smtClean="0"/>
              <a:t>Genome size for 10x 1gb-3gb (tested), no such limitation on Pac Bio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Supernova Assembler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Basic idea, based on DISCOVAR assembler + Linked Read information</a:t>
            </a:r>
          </a:p>
          <a:p>
            <a:r>
              <a:rPr lang="en-US" dirty="0" smtClean="0"/>
              <a:t>Use Barcodes to first </a:t>
            </a:r>
            <a:r>
              <a:rPr lang="en-US" dirty="0" err="1"/>
              <a:t>p</a:t>
            </a:r>
            <a:r>
              <a:rPr lang="en-US" dirty="0" err="1" smtClean="0"/>
              <a:t>refilter</a:t>
            </a:r>
            <a:r>
              <a:rPr lang="en-US" dirty="0" smtClean="0"/>
              <a:t> </a:t>
            </a:r>
            <a:r>
              <a:rPr lang="en-US" dirty="0" err="1" smtClean="0"/>
              <a:t>kmers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kmers</a:t>
            </a:r>
            <a:r>
              <a:rPr lang="en-US" dirty="0" smtClean="0"/>
              <a:t> (k=48bp), remover all </a:t>
            </a:r>
            <a:r>
              <a:rPr lang="en-US" dirty="0" err="1" smtClean="0"/>
              <a:t>kmers</a:t>
            </a:r>
            <a:r>
              <a:rPr lang="en-US" dirty="0" smtClean="0"/>
              <a:t> present in only 1 - 10x barcode</a:t>
            </a:r>
          </a:p>
          <a:p>
            <a:r>
              <a:rPr lang="en-US" dirty="0" smtClean="0"/>
              <a:t>DISCOVAR de novo Assembly</a:t>
            </a:r>
          </a:p>
          <a:p>
            <a:r>
              <a:rPr lang="en-US" dirty="0" smtClean="0"/>
              <a:t>Lines (</a:t>
            </a:r>
            <a:r>
              <a:rPr lang="en-US" dirty="0" err="1" smtClean="0"/>
              <a:t>discovar</a:t>
            </a:r>
            <a:r>
              <a:rPr lang="en-US" dirty="0" smtClean="0"/>
              <a:t> </a:t>
            </a:r>
            <a:r>
              <a:rPr lang="en-US" dirty="0" err="1" smtClean="0"/>
              <a:t>contigs</a:t>
            </a:r>
            <a:r>
              <a:rPr lang="en-US" dirty="0" smtClean="0"/>
              <a:t>, but with read info) are ordered and oriented using 10x barcode information. Creates bubbles and </a:t>
            </a:r>
            <a:r>
              <a:rPr lang="en-US" dirty="0" err="1" smtClean="0"/>
              <a:t>megabubbles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Phasing </a:t>
            </a:r>
            <a:r>
              <a:rPr lang="en-US" dirty="0"/>
              <a:t>then occurs </a:t>
            </a:r>
            <a:r>
              <a:rPr lang="en-US" dirty="0" smtClean="0"/>
              <a:t>by orientating each </a:t>
            </a:r>
            <a:r>
              <a:rPr lang="en-US" dirty="0"/>
              <a:t>bubble on a line, placing one of its branches on ‘top’ and the other on the ‘bottom</a:t>
            </a:r>
            <a:r>
              <a:rPr lang="en-US" dirty="0" smtClean="0"/>
              <a:t>’. Iterative algorithm.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131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Supernova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8050"/>
          </a:xfrm>
        </p:spPr>
        <p:txBody>
          <a:bodyPr>
            <a:normAutofit/>
          </a:bodyPr>
          <a:lstStyle/>
          <a:p>
            <a:r>
              <a:rPr lang="en-US" dirty="0" smtClean="0"/>
              <a:t>supernova </a:t>
            </a:r>
            <a:r>
              <a:rPr lang="en-US" dirty="0" err="1" smtClean="0"/>
              <a:t>mkfastq</a:t>
            </a:r>
            <a:endParaRPr lang="en-US" dirty="0" smtClean="0"/>
          </a:p>
          <a:p>
            <a:pPr lvl="1"/>
            <a:r>
              <a:rPr lang="en-US" dirty="0" smtClean="0"/>
              <a:t>Supernova begins with </a:t>
            </a:r>
            <a:r>
              <a:rPr lang="en-US" dirty="0" err="1" smtClean="0"/>
              <a:t>bcl</a:t>
            </a:r>
            <a:r>
              <a:rPr lang="en-US" dirty="0" smtClean="0"/>
              <a:t> files, converting raw Illumina output to </a:t>
            </a:r>
            <a:r>
              <a:rPr lang="en-US" dirty="0" err="1" smtClean="0"/>
              <a:t>fastq</a:t>
            </a:r>
            <a:r>
              <a:rPr lang="en-US" dirty="0" smtClean="0"/>
              <a:t> files amendable to their assembly pipeline.</a:t>
            </a:r>
          </a:p>
          <a:p>
            <a:pPr lvl="1"/>
            <a:r>
              <a:rPr lang="en-US" dirty="0" err="1" smtClean="0"/>
              <a:t>Mkfastq</a:t>
            </a:r>
            <a:r>
              <a:rPr lang="en-US" dirty="0" smtClean="0"/>
              <a:t> has a significant number of assumptions on how the run was performed.</a:t>
            </a:r>
          </a:p>
          <a:p>
            <a:pPr lvl="1"/>
            <a:r>
              <a:rPr lang="en-US" dirty="0" smtClean="0"/>
              <a:t>Can use bcl2fastq directly to produce </a:t>
            </a:r>
            <a:r>
              <a:rPr lang="en-US" dirty="0" err="1" smtClean="0"/>
              <a:t>fastq</a:t>
            </a:r>
            <a:r>
              <a:rPr lang="en-US" dirty="0" smtClean="0"/>
              <a:t> files</a:t>
            </a:r>
          </a:p>
          <a:p>
            <a:pPr lvl="2"/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support.10xgenomics.com/single-cell/software/pipelines/latest/using/bcl2fastq-direct</a:t>
            </a:r>
            <a:endParaRPr lang="en-US" dirty="0" smtClean="0"/>
          </a:p>
          <a:p>
            <a:r>
              <a:rPr lang="en-US" dirty="0" smtClean="0"/>
              <a:t>supernova run</a:t>
            </a:r>
          </a:p>
          <a:p>
            <a:pPr lvl="1"/>
            <a:r>
              <a:rPr lang="en-US" dirty="0" smtClean="0"/>
              <a:t>Basically no parameters, just runs on </a:t>
            </a:r>
            <a:r>
              <a:rPr lang="en-US" dirty="0" err="1" smtClean="0"/>
              <a:t>fastq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supernova </a:t>
            </a:r>
            <a:r>
              <a:rPr lang="en-US" dirty="0" err="1" smtClean="0"/>
              <a:t>mkoutput</a:t>
            </a:r>
            <a:endParaRPr lang="en-US" dirty="0" smtClean="0"/>
          </a:p>
          <a:p>
            <a:pPr lvl="1"/>
            <a:r>
              <a:rPr lang="en-US" dirty="0"/>
              <a:t>r</a:t>
            </a:r>
            <a:r>
              <a:rPr lang="en-US" dirty="0" smtClean="0"/>
              <a:t>un, </a:t>
            </a:r>
            <a:r>
              <a:rPr lang="en-US" dirty="0" err="1" smtClean="0"/>
              <a:t>megabubbles</a:t>
            </a:r>
            <a:r>
              <a:rPr lang="en-US" dirty="0" smtClean="0"/>
              <a:t>, </a:t>
            </a:r>
            <a:r>
              <a:rPr lang="en-US" dirty="0" err="1" smtClean="0"/>
              <a:t>pseudohap</a:t>
            </a:r>
            <a:r>
              <a:rPr lang="en-US" dirty="0" smtClean="0"/>
              <a:t>, pseudohap2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82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Supernova assemblies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568652"/>
            <a:ext cx="5524500" cy="42893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9" y="1842179"/>
            <a:ext cx="3822700" cy="74227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9049"/>
              </p:ext>
            </p:extLst>
          </p:nvPr>
        </p:nvGraphicFramePr>
        <p:xfrm>
          <a:off x="875819" y="2623579"/>
          <a:ext cx="3365499" cy="4183964"/>
        </p:xfrm>
        <a:graphic>
          <a:graphicData uri="http://schemas.openxmlformats.org/drawingml/2006/table">
            <a:tbl>
              <a:tblPr/>
              <a:tblGrid>
                <a:gridCol w="1121833"/>
                <a:gridCol w="1121833"/>
                <a:gridCol w="1121833"/>
              </a:tblGrid>
              <a:tr h="307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>
                          <a:effectLst/>
                        </a:rPr>
                        <a:t>Field</a:t>
                      </a:r>
                    </a:p>
                  </a:txBody>
                  <a:tcPr marL="21533" marR="21533" marT="21533" marB="21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>
                          <a:effectLst/>
                        </a:rPr>
                        <a:t>Sample Value</a:t>
                      </a:r>
                    </a:p>
                  </a:txBody>
                  <a:tcPr marL="21533" marR="21533" marT="21533" marB="21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>
                          <a:effectLst/>
                        </a:rPr>
                        <a:t>Meaning</a:t>
                      </a:r>
                    </a:p>
                  </a:txBody>
                  <a:tcPr marL="21533" marR="21533" marT="21533" marB="21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</a:tr>
              <a:tr h="995400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edges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200">
                          <a:effectLst/>
                        </a:rPr>
                        <a:t>10,20,40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path of edges in the assembly that the sequence describes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72025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left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identifier of vertex at left end of the path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</a:tr>
              <a:tr h="72025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right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identifier of vertex at right end of the path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72025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ver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b-NO" sz="1200">
                          <a:effectLst/>
                        </a:rPr>
                        <a:t>1.3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Supernova output format version number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</a:tr>
              <a:tr h="72025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333333"/>
                          </a:solidFill>
                          <a:effectLst/>
                        </a:rPr>
                        <a:t>style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200" dirty="0">
                          <a:effectLst/>
                        </a:rPr>
                        <a:t>2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output style identifier (see below)</a:t>
                      </a:r>
                    </a:p>
                  </a:txBody>
                  <a:tcPr marL="21533" marR="21533" marT="21533" marB="21533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3500" y="17002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&gt;55 edges=10,20,40 left=1 right=4 </a:t>
            </a:r>
            <a:r>
              <a:rPr lang="en-US" dirty="0" err="1"/>
              <a:t>ver</a:t>
            </a:r>
            <a:r>
              <a:rPr lang="en-US" dirty="0"/>
              <a:t>=1.3 style=2 ACTTTAGACGGGGACCCTAGACTTACTTGAGAAAACGTTTTTACACTTACCA</a:t>
            </a:r>
          </a:p>
        </p:txBody>
      </p:sp>
    </p:spTree>
    <p:extLst>
      <p:ext uri="{BB962C8B-B14F-4D97-AF65-F5344CB8AC3E}">
        <p14:creationId xmlns:p14="http://schemas.microsoft.com/office/powerpoint/2010/main" val="85140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150X Genome Equivalent per locus - </a:t>
            </a:r>
            <a:r>
              <a:rPr lang="en-US" sz="4000" dirty="0" err="1" smtClean="0"/>
              <a:t>decaploid</a:t>
            </a:r>
            <a:endParaRPr lang="en-US" sz="4000" dirty="0">
              <a:effectLst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46" y="1609653"/>
            <a:ext cx="7635753" cy="5248347"/>
          </a:xfrm>
        </p:spPr>
      </p:pic>
    </p:spTree>
    <p:extLst>
      <p:ext uri="{BB962C8B-B14F-4D97-AF65-F5344CB8AC3E}">
        <p14:creationId xmlns:p14="http://schemas.microsoft.com/office/powerpoint/2010/main" val="204829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and Exome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Long-range analysis and phasing of SNVs, </a:t>
            </a:r>
            <a:r>
              <a:rPr lang="en-US" dirty="0" err="1" smtClean="0"/>
              <a:t>indels</a:t>
            </a:r>
            <a:r>
              <a:rPr lang="en-US" dirty="0" smtClean="0"/>
              <a:t>, and structure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50837"/>
            <a:ext cx="10515600" cy="1325563"/>
          </a:xfrm>
        </p:spPr>
        <p:txBody>
          <a:bodyPr/>
          <a:lstStyle/>
          <a:p>
            <a:r>
              <a:rPr lang="en-US" dirty="0" smtClean="0"/>
              <a:t>In a nut shell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69" y="1676400"/>
            <a:ext cx="7733650" cy="503237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91599"/>
            <a:ext cx="5597565" cy="21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1654"/>
            <a:ext cx="5136489" cy="34264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9933"/>
            <a:ext cx="5516562" cy="3214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45" y="5209268"/>
            <a:ext cx="6211888" cy="1648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67313" y="4100508"/>
            <a:ext cx="9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Shear?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28494" y="5571969"/>
            <a:ext cx="275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8-bp Sample Index</a:t>
            </a:r>
          </a:p>
          <a:p>
            <a:r>
              <a:rPr lang="en-US" dirty="0" smtClean="0"/>
              <a:t>16-bp 10x Barcode</a:t>
            </a:r>
          </a:p>
          <a:p>
            <a:r>
              <a:rPr lang="en-US" dirty="0" smtClean="0"/>
              <a:t>7-bp N-primer 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0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1572175"/>
            <a:ext cx="7810445" cy="5157238"/>
          </a:xfrm>
        </p:spPr>
      </p:pic>
      <p:sp>
        <p:nvSpPr>
          <p:cNvPr id="5" name="TextBox 4"/>
          <p:cNvSpPr txBox="1"/>
          <p:nvPr/>
        </p:nvSpPr>
        <p:spPr>
          <a:xfrm>
            <a:off x="1097757" y="2200277"/>
            <a:ext cx="25574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 ng Input DNA = 300 genomes copies of the genome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32272" y="5003800"/>
            <a:ext cx="302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Calculations imply that about 50% of all possible fragments end up in a bead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01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44482"/>
            <a:ext cx="10109200" cy="2349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882900"/>
            <a:ext cx="9550400" cy="397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3833" y="3514725"/>
            <a:ext cx="4086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 Recommended Loading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locus will have 150 molecules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locus will have 30x read depth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~35 fragments per molecule</a:t>
            </a:r>
          </a:p>
          <a:p>
            <a:pPr lvl="1"/>
            <a:r>
              <a:rPr lang="en-US" dirty="0" smtClean="0"/>
              <a:t>@50Kb molecules = 0.2x/molecule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LPM </a:t>
            </a:r>
            <a:r>
              <a:rPr lang="mr-IN" dirty="0" smtClean="0"/>
              <a:t>–</a:t>
            </a:r>
            <a:r>
              <a:rPr lang="en-US" dirty="0" smtClean="0"/>
              <a:t> Linked Reads per molecule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LPM = N/M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N=Total Sequenced Reads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M=Molecules into System</a:t>
            </a:r>
          </a:p>
          <a:p>
            <a:pPr marL="0" indent="0">
              <a:buNone/>
            </a:pPr>
            <a:r>
              <a:rPr lang="en-US" dirty="0" smtClean="0"/>
              <a:t>N = (G x C)/L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G=Genomic size </a:t>
            </a:r>
            <a:r>
              <a:rPr lang="en-US" sz="2200" dirty="0"/>
              <a:t>(</a:t>
            </a:r>
            <a:r>
              <a:rPr lang="en-US" sz="2200" dirty="0" smtClean="0"/>
              <a:t>bases)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C=Coverage [target 60x coverage for Supernova]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L=Read Length [ 300, for 2x150bp reads]</a:t>
            </a:r>
          </a:p>
          <a:p>
            <a:pPr marL="0" indent="0">
              <a:buNone/>
            </a:pPr>
            <a:r>
              <a:rPr lang="en-US" dirty="0" smtClean="0"/>
              <a:t>M = (G x N</a:t>
            </a:r>
            <a:r>
              <a:rPr lang="en-US" baseline="-25000" dirty="0" smtClean="0"/>
              <a:t>G</a:t>
            </a:r>
            <a:r>
              <a:rPr lang="en-US" dirty="0" smtClean="0"/>
              <a:t>)/S</a:t>
            </a:r>
          </a:p>
          <a:p>
            <a:pPr marL="0" indent="0">
              <a:buNone/>
            </a:pPr>
            <a:r>
              <a:rPr lang="en-US" sz="2300" dirty="0" smtClean="0"/>
              <a:t>	G=Genomic size </a:t>
            </a:r>
            <a:r>
              <a:rPr lang="en-US" sz="2300" dirty="0"/>
              <a:t>(</a:t>
            </a:r>
            <a:r>
              <a:rPr lang="en-US" sz="2300" dirty="0" smtClean="0"/>
              <a:t>bases)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N</a:t>
            </a:r>
            <a:r>
              <a:rPr lang="en-US" sz="2300" baseline="-25000" dirty="0" smtClean="0"/>
              <a:t>g</a:t>
            </a:r>
            <a:r>
              <a:rPr lang="en-US" sz="2300" dirty="0" smtClean="0"/>
              <a:t>=Number of Haplotype Genomes [for human 1ng @3.2Gb = 150 haplotype genomes]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S=Fragment size of molecules (bases) [</a:t>
            </a:r>
            <a:r>
              <a:rPr lang="en-US" sz="2300" dirty="0" err="1" smtClean="0"/>
              <a:t>Avg</a:t>
            </a:r>
            <a:r>
              <a:rPr lang="en-US" sz="2300" dirty="0" smtClean="0"/>
              <a:t> Fragment size, ex. 50kb]</a:t>
            </a:r>
          </a:p>
          <a:p>
            <a:pPr marL="0" indent="0">
              <a:buNone/>
            </a:pPr>
            <a:r>
              <a:rPr lang="en-US" dirty="0" smtClean="0"/>
              <a:t>LPM = C/L x S/N</a:t>
            </a:r>
            <a:r>
              <a:rPr lang="en-US" baseline="-25000" dirty="0" smtClean="0"/>
              <a:t>G</a:t>
            </a:r>
            <a:r>
              <a:rPr lang="en-US" dirty="0" smtClean="0"/>
              <a:t> = 60/300 x 50,000/150 = 67 linked reads per molecule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(Human at 1ng input)</a:t>
            </a:r>
          </a:p>
          <a:p>
            <a:pPr marL="0" indent="0">
              <a:buNone/>
            </a:pP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06337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the Chromium Controller utilizes a haplotype limiting dilution, genome size must be taken into account before starting an </a:t>
            </a:r>
            <a:r>
              <a:rPr lang="en-US" dirty="0" smtClean="0"/>
              <a:t>experiment. </a:t>
            </a:r>
            <a:r>
              <a:rPr lang="en-US" dirty="0" smtClean="0">
                <a:solidFill>
                  <a:srgbClr val="FF0000"/>
                </a:solidFill>
              </a:rPr>
              <a:t>Report testing 1Gb to 3.2Gb genome</a:t>
            </a:r>
          </a:p>
          <a:p>
            <a:pPr lvl="1"/>
            <a:r>
              <a:rPr lang="en-US" dirty="0"/>
              <a:t>Haplotype limiting dilution is the proportion of a genome within each </a:t>
            </a:r>
            <a:r>
              <a:rPr lang="en-US" dirty="0" smtClean="0"/>
              <a:t>bead. The higher the dilution the more likely two fragments within the same bead will overlap.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 general, larger mammalian genomes, such as mouse should work fine in the Chromium </a:t>
            </a:r>
            <a:r>
              <a:rPr lang="en-US" dirty="0" smtClean="0"/>
              <a:t>System.</a:t>
            </a:r>
            <a:endParaRPr lang="en-US" dirty="0"/>
          </a:p>
          <a:p>
            <a:r>
              <a:rPr lang="en-US" dirty="0"/>
              <a:t>The smaller the genome, the smaller the amount of DNA that must be loaded to maintain a haplotype limiting dilution </a:t>
            </a:r>
          </a:p>
          <a:p>
            <a:pPr lvl="1"/>
            <a:r>
              <a:rPr lang="en-US" dirty="0" smtClean="0"/>
              <a:t>10X </a:t>
            </a:r>
            <a:r>
              <a:rPr lang="en-US" dirty="0"/>
              <a:t>Genomics recommends loading 1-1.2 ng of HMW (</a:t>
            </a:r>
            <a:r>
              <a:rPr lang="en-US" dirty="0" err="1"/>
              <a:t>avg</a:t>
            </a:r>
            <a:r>
              <a:rPr lang="en-US" dirty="0"/>
              <a:t> 100kb) human DNA into the Chromium </a:t>
            </a:r>
            <a:r>
              <a:rPr lang="en-US" dirty="0" smtClean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25114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6541</TotalTime>
  <Words>1193</Words>
  <Application>Microsoft Macintosh PowerPoint</Application>
  <PresentationFormat>Widescreen</PresentationFormat>
  <Paragraphs>209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Mangal</vt:lpstr>
      <vt:lpstr>Open Sans</vt:lpstr>
      <vt:lpstr>Arial</vt:lpstr>
      <vt:lpstr>Office Theme</vt:lpstr>
      <vt:lpstr>Will 10x technology make us rethink genome assemblies?</vt:lpstr>
      <vt:lpstr>What 10x is currently used to do</vt:lpstr>
      <vt:lpstr>Genome and Exome Analysis</vt:lpstr>
      <vt:lpstr>In a nut shell</vt:lpstr>
      <vt:lpstr>Laboratory Workflow</vt:lpstr>
      <vt:lpstr>The Math</vt:lpstr>
      <vt:lpstr>PowerPoint Presentation</vt:lpstr>
      <vt:lpstr>LPM – Linked Reads per molecule</vt:lpstr>
      <vt:lpstr>PowerPoint Presentation</vt:lpstr>
      <vt:lpstr>Smaller Genomes</vt:lpstr>
      <vt:lpstr>Increased Mapability</vt:lpstr>
      <vt:lpstr>Linked Reads</vt:lpstr>
      <vt:lpstr>Capture – linked genes</vt:lpstr>
      <vt:lpstr>Assembly</vt:lpstr>
      <vt:lpstr>Sample Requirements - Supernova</vt:lpstr>
      <vt:lpstr>Sequencing - Supernova</vt:lpstr>
      <vt:lpstr>System Requirements - Supernova</vt:lpstr>
      <vt:lpstr>PowerPoint Presentation</vt:lpstr>
      <vt:lpstr>Genome Stats</vt:lpstr>
      <vt:lpstr>Genome Quality - Pac Bio vs 10x</vt:lpstr>
      <vt:lpstr>Supernova Assembler</vt:lpstr>
      <vt:lpstr>Supernova </vt:lpstr>
      <vt:lpstr>Supernova assemblies</vt:lpstr>
      <vt:lpstr>150X Genome Equivalent per locus - decaploid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</dc:title>
  <dc:creator>Matthew Lee Settles</dc:creator>
  <cp:lastModifiedBy>Matthew Lee Settles</cp:lastModifiedBy>
  <cp:revision>158</cp:revision>
  <dcterms:created xsi:type="dcterms:W3CDTF">2015-10-30T02:31:30Z</dcterms:created>
  <dcterms:modified xsi:type="dcterms:W3CDTF">2016-12-14T17:25:53Z</dcterms:modified>
</cp:coreProperties>
</file>